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37D543-064B-42FD-B476-5ABA862E8BAD}" type="datetimeFigureOut">
              <a:rPr lang="en-US" smtClean="0"/>
              <a:pPr/>
              <a:t>3/22/2010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868FA40-675E-4C46-96C5-25C5D14577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meoutbahrain.com/knowledge/features/5608-20-places-to-visit-in-bahrain" TargetMode="External"/><Relationship Id="rId3" Type="http://schemas.openxmlformats.org/officeDocument/2006/relationships/hyperlink" Target="https://www.cia.gov/library/publications/the-world-factbook/geos/ba.html" TargetMode="External"/><Relationship Id="rId7" Type="http://schemas.openxmlformats.org/officeDocument/2006/relationships/hyperlink" Target="http://wiki.epfl.ch/lapa-studio/documents/0910_BAH/Sourcebook/Arch_in_Bahrain.pdf" TargetMode="External"/><Relationship Id="rId2" Type="http://schemas.openxmlformats.org/officeDocument/2006/relationships/hyperlink" Target="http://travel.nationalgeographic.com/travel/countries/bahrain-gui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ulture_of_Bahrain" TargetMode="External"/><Relationship Id="rId5" Type="http://schemas.openxmlformats.org/officeDocument/2006/relationships/hyperlink" Target="http://www.terra.es/personal2/monolith/bahrein.htm" TargetMode="External"/><Relationship Id="rId4" Type="http://schemas.openxmlformats.org/officeDocument/2006/relationships/hyperlink" Target="http://countrystudies.us/persian-gulf-states/34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u="sng" dirty="0" smtClean="0">
                <a:solidFill>
                  <a:srgbClr val="FF0000"/>
                </a:solidFill>
              </a:rPr>
              <a:t>Bahrain:</a:t>
            </a:r>
            <a:r>
              <a:rPr lang="en-US" sz="3600" dirty="0" smtClean="0">
                <a:solidFill>
                  <a:srgbClr val="FF0000"/>
                </a:solidFill>
              </a:rPr>
              <a:t> A Land like no other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By Bobby Muir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242" name="AutoShape 2" descr="Bahrain"/>
          <p:cNvSpPr>
            <a:spLocks noChangeAspect="1" noChangeArrowheads="1"/>
          </p:cNvSpPr>
          <p:nvPr/>
        </p:nvSpPr>
        <p:spPr bwMode="auto">
          <a:xfrm>
            <a:off x="155575" y="-1347788"/>
            <a:ext cx="4705350" cy="2819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44" name="AutoShape 4" descr="Bahrain"/>
          <p:cNvSpPr>
            <a:spLocks noChangeAspect="1" noChangeArrowheads="1"/>
          </p:cNvSpPr>
          <p:nvPr/>
        </p:nvSpPr>
        <p:spPr bwMode="auto">
          <a:xfrm>
            <a:off x="155575" y="-1347788"/>
            <a:ext cx="4705350" cy="2819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46" name="Picture 6" descr="http://www.internationaleducationmedia.com/bahrain/bahrain_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676400"/>
            <a:ext cx="4191000" cy="250761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Chicago Manual Style"/>
              </a:rPr>
              <a:t>National Geographic</a:t>
            </a:r>
            <a:r>
              <a:rPr lang="en-US" sz="1800" dirty="0" smtClean="0">
                <a:latin typeface="Chicago Manual Style"/>
              </a:rPr>
              <a:t> </a:t>
            </a:r>
            <a:r>
              <a:rPr lang="en-US" sz="1800" u="sng" dirty="0" smtClean="0">
                <a:latin typeface="Chicago Manual Style"/>
              </a:rPr>
              <a:t>Bahrain </a:t>
            </a:r>
            <a:r>
              <a:rPr lang="en-US" sz="1800" u="sng" dirty="0" smtClean="0">
                <a:latin typeface="Chicago Manual Style"/>
              </a:rPr>
              <a:t>Guide </a:t>
            </a:r>
            <a:r>
              <a:rPr lang="en-US" sz="1800" dirty="0" smtClean="0">
                <a:latin typeface="Chicago Manual Style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Chicago Manual Style"/>
                <a:hlinkClick r:id="rId2"/>
              </a:rPr>
              <a:t>http</a:t>
            </a:r>
            <a:r>
              <a:rPr lang="en-US" sz="1800" dirty="0" smtClean="0">
                <a:solidFill>
                  <a:srgbClr val="00B050"/>
                </a:solidFill>
                <a:latin typeface="Chicago Manual Style"/>
                <a:hlinkClick r:id="rId2"/>
              </a:rPr>
              <a:t>://travel.nationalgeographic.com/travel/countries/bahrain-guide</a:t>
            </a:r>
            <a:r>
              <a:rPr lang="en-US" sz="1800" dirty="0" smtClean="0">
                <a:latin typeface="Chicago Manual Style"/>
                <a:hlinkClick r:id="rId2"/>
              </a:rPr>
              <a:t>/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Chicago Manual Style"/>
            </a:endParaRPr>
          </a:p>
          <a:p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Chicago Manual Style"/>
              </a:rPr>
              <a:t>CIA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Chicago Manual Style"/>
              </a:rPr>
              <a:t>Factbook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Chicago Manual Style"/>
              </a:rPr>
              <a:t> </a:t>
            </a:r>
            <a:r>
              <a:rPr lang="en-US" sz="1800" u="sng" dirty="0" smtClean="0">
                <a:latin typeface="Chicago Manual Style"/>
              </a:rPr>
              <a:t>Bahrain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</a:rPr>
              <a:t>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  <a:hlinkClick r:id="rId3"/>
              </a:rPr>
              <a:t>https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  <a:hlinkClick r:id="rId3"/>
              </a:rPr>
              <a:t>://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  <a:hlinkClick r:id="rId3"/>
              </a:rPr>
              <a:t>www.cia.gov/library/publications/the-world-factbook/geos/ba.html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Chicago Manual Style"/>
            </a:endParaRPr>
          </a:p>
          <a:p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Chicago Manual Style"/>
              </a:rPr>
              <a:t>Country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Chicago Manual Style"/>
              </a:rPr>
              <a:t>Studies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</a:rPr>
              <a:t> </a:t>
            </a:r>
            <a:r>
              <a:rPr lang="en-US" sz="1800" u="sng" dirty="0" smtClean="0">
                <a:latin typeface="Chicago Manual Style"/>
              </a:rPr>
              <a:t>Bahrain – Geography and Population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</a:rPr>
              <a:t>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  <a:hlinkClick r:id="rId4"/>
              </a:rPr>
              <a:t>http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  <a:hlinkClick r:id="rId4"/>
              </a:rPr>
              <a:t>://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Chicago Manual Style"/>
                <a:hlinkClick r:id="rId4"/>
              </a:rPr>
              <a:t>countrystudies.us/persian-gulf-states/34.htm</a:t>
            </a:r>
            <a:endParaRPr lang="en-US" sz="1800" dirty="0" smtClean="0">
              <a:solidFill>
                <a:schemeClr val="accent3">
                  <a:lumMod val="75000"/>
                </a:schemeClr>
              </a:solidFill>
              <a:latin typeface="Chicago Manual Style"/>
            </a:endParaRPr>
          </a:p>
          <a:p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Terra</a:t>
            </a:r>
            <a:r>
              <a:rPr lang="en-US" sz="1800" dirty="0" smtClean="0"/>
              <a:t> </a:t>
            </a:r>
            <a:r>
              <a:rPr lang="en-US" sz="1800" dirty="0" smtClean="0"/>
              <a:t>Political</a:t>
            </a:r>
            <a:r>
              <a:rPr lang="en-US" sz="1800" u="sng" dirty="0" smtClean="0"/>
              <a:t> </a:t>
            </a:r>
            <a:r>
              <a:rPr lang="en-US" sz="1800" u="sng" dirty="0" smtClean="0"/>
              <a:t>Leaders: Bahrain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5"/>
              </a:rPr>
              <a:t>http://www.terra.es/personal2/monolith/bahrein.htm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Wikipedia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800" u="sng" dirty="0" smtClean="0"/>
              <a:t>Culture of Bahrain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6"/>
              </a:rPr>
              <a:t>http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6"/>
              </a:rPr>
              <a:t>://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6"/>
              </a:rPr>
              <a:t>en.wikipedia.org/wiki/Culture_of_Bahrain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Ahm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ad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Bucheery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800" u="sng" dirty="0" smtClean="0"/>
              <a:t>Architecture in Bahrain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7"/>
              </a:rPr>
              <a:t>http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7"/>
              </a:rPr>
              <a:t>://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7"/>
              </a:rPr>
              <a:t>wiki.epfl.ch/lapa-studio/documents/0910_BAH/Sourcebook/Arch_in_Bahrain.pdf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The Knowledge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Features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800" u="sng" dirty="0" smtClean="0"/>
              <a:t>20 Places to visit in Bahrain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8"/>
              </a:rPr>
              <a:t>http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8"/>
              </a:rPr>
              <a:t>://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hlinkClick r:id="rId8"/>
              </a:rPr>
              <a:t>www.timeoutbahrain.com/knowledge/features/5608-20-places-to-visit-in-bahrain</a:t>
            </a:r>
            <a:endParaRPr lang="en-US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The Land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country consists of 33 islands in the Persian (Arabian) Gulf.</a:t>
            </a:r>
          </a:p>
          <a:p>
            <a:r>
              <a:rPr lang="en-US" sz="2000" dirty="0" smtClean="0"/>
              <a:t>Most of the Islands are desert and most live near or in the capital city, Manama.</a:t>
            </a:r>
          </a:p>
          <a:p>
            <a:r>
              <a:rPr lang="en-US" sz="2000" dirty="0" smtClean="0"/>
              <a:t>The Country has some notable landforms like the its highest mountain, Jebel al-Dukhan with a height of 134 m.</a:t>
            </a:r>
          </a:p>
          <a:p>
            <a:r>
              <a:rPr lang="en-US" sz="2000" dirty="0" smtClean="0"/>
              <a:t>Bahrain has some Water systems such as:</a:t>
            </a:r>
          </a:p>
          <a:p>
            <a:pPr lvl="1"/>
            <a:r>
              <a:rPr lang="en-US" sz="2000" dirty="0" smtClean="0"/>
              <a:t>The Gulf of Bahrain</a:t>
            </a:r>
          </a:p>
          <a:p>
            <a:pPr lvl="1"/>
            <a:r>
              <a:rPr lang="en-US" sz="2000" dirty="0" smtClean="0"/>
              <a:t>Tubli Bay</a:t>
            </a:r>
          </a:p>
          <a:p>
            <a:endParaRPr lang="en-US" sz="2000" dirty="0"/>
          </a:p>
        </p:txBody>
      </p:sp>
      <p:pic>
        <p:nvPicPr>
          <p:cNvPr id="1026" name="Picture 2" descr="http://upload.wikimedia.org/wikipedia/commons/c/c0/Manama_Skyl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52400"/>
            <a:ext cx="5638800" cy="1676400"/>
          </a:xfrm>
          <a:prstGeom prst="rect">
            <a:avLst/>
          </a:prstGeom>
          <a:noFill/>
        </p:spPr>
      </p:pic>
      <p:pic>
        <p:nvPicPr>
          <p:cNvPr id="5" name="Picture 2" descr="http://travelnhopping.com/middle-east/bahrain/bahrai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962400"/>
            <a:ext cx="3733800" cy="28003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The Land</a:t>
            </a:r>
            <a:r>
              <a:rPr lang="en-US" dirty="0" smtClean="0"/>
              <a:t> continued . . .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Bahrain has a couple of natural resources like:</a:t>
            </a:r>
          </a:p>
          <a:p>
            <a:pPr lvl="1"/>
            <a:r>
              <a:rPr lang="en-US" sz="2400" dirty="0" smtClean="0"/>
              <a:t>Oil</a:t>
            </a:r>
          </a:p>
          <a:p>
            <a:pPr lvl="1"/>
            <a:r>
              <a:rPr lang="en-US" sz="2400" dirty="0" smtClean="0"/>
              <a:t>Associated and Nonassociated Natural Gas.</a:t>
            </a:r>
          </a:p>
          <a:p>
            <a:pPr lvl="1"/>
            <a:r>
              <a:rPr lang="en-US" sz="2400" dirty="0" smtClean="0"/>
              <a:t>Fish</a:t>
            </a:r>
          </a:p>
          <a:p>
            <a:pPr lvl="1"/>
            <a:r>
              <a:rPr lang="en-US" sz="2400" dirty="0" smtClean="0"/>
              <a:t>Pearls</a:t>
            </a:r>
          </a:p>
          <a:p>
            <a:pPr lvl="1"/>
            <a:endParaRPr lang="en-US" sz="2400" dirty="0"/>
          </a:p>
        </p:txBody>
      </p:sp>
      <p:pic>
        <p:nvPicPr>
          <p:cNvPr id="8194" name="Picture 2" descr="http://www.arabianbusiness.com/images/magazines/arabianbusiness.com/web/Fish-Market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5029200"/>
            <a:ext cx="2190750" cy="1571625"/>
          </a:xfrm>
          <a:prstGeom prst="rect">
            <a:avLst/>
          </a:prstGeom>
          <a:noFill/>
        </p:spPr>
      </p:pic>
      <p:pic>
        <p:nvPicPr>
          <p:cNvPr id="8196" name="Picture 4" descr="http://www.bahrain-pearls.com/natural%20bahrain%20pearls%20front%20p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495800"/>
            <a:ext cx="2743200" cy="2143524"/>
          </a:xfrm>
          <a:prstGeom prst="rect">
            <a:avLst/>
          </a:prstGeom>
          <a:noFill/>
        </p:spPr>
      </p:pic>
      <p:pic>
        <p:nvPicPr>
          <p:cNvPr id="8198" name="Picture 6" descr="http://media3.washingtonpost.com/wp-dyn/content/photo/2009/07/13/PH20090713033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276600"/>
            <a:ext cx="2667000" cy="17983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Climate/Vegetation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average, Bahrain has an arid climate with mild, pleasant winters and very hot, humid deserts.</a:t>
            </a:r>
          </a:p>
          <a:p>
            <a:r>
              <a:rPr lang="en-US" dirty="0" smtClean="0"/>
              <a:t>Due to this climate, only the hardiest of desert vegetation like Dates, Almond Figs and Pomegranate trees grow there.</a:t>
            </a:r>
          </a:p>
          <a:p>
            <a:endParaRPr lang="en-US" dirty="0"/>
          </a:p>
        </p:txBody>
      </p:sp>
      <p:pic>
        <p:nvPicPr>
          <p:cNvPr id="7170" name="Picture 2" descr="http://cache.virtualtourist.com/1/391575-Tree_of_Life-Bahr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757057"/>
            <a:ext cx="2727960" cy="194854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Bahrain’s government is a Constitutional Monarchy, where although a King or a Queen holds the throne, the real power is with Parliamentary House.</a:t>
            </a:r>
          </a:p>
          <a:p>
            <a:r>
              <a:rPr lang="en-US" sz="2000" dirty="0" smtClean="0"/>
              <a:t>Right now, the king of Bahrain is Sheik Hamad bin ‘Isa Al Khalifah. Meanwhile, the Prime Minister is Sheik Khalifah bin Salman  Al Khalifah.</a:t>
            </a:r>
          </a:p>
          <a:p>
            <a:r>
              <a:rPr lang="en-US" sz="2000" dirty="0" smtClean="0"/>
              <a:t>The country has a country about as small as its size, about 728,709 people.</a:t>
            </a:r>
          </a:p>
          <a:p>
            <a:r>
              <a:rPr lang="en-US" sz="2000" dirty="0" smtClean="0"/>
              <a:t>Despite this small number, these people live long lives. On average, the life expectancy there is 75.9 years; 72.67 years for Males and 77.78 years for Females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and 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Bahrain was captured from Persia by the al-Khalifa Family in 1783.</a:t>
            </a:r>
          </a:p>
          <a:p>
            <a:r>
              <a:rPr lang="en-US" sz="2400" dirty="0" smtClean="0"/>
              <a:t>After becoming a part of British Territory since the 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century, the country had gained independence in the year 1971.</a:t>
            </a:r>
          </a:p>
          <a:p>
            <a:r>
              <a:rPr lang="en-US" sz="2400" dirty="0" smtClean="0"/>
              <a:t>Recently, AlWifaq the largest Shia political society is the largest holder of legislative seats, but there’s been Shia discontent in street demonstrations and on occasion low-level violence.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Bahrain has a Literacy rate of 86.5%</a:t>
            </a:r>
          </a:p>
          <a:p>
            <a:r>
              <a:rPr lang="en-US" sz="1400" dirty="0" smtClean="0"/>
              <a:t>The Currency of Bahrain is  the Bahraini Diner.</a:t>
            </a:r>
          </a:p>
          <a:p>
            <a:r>
              <a:rPr lang="en-US" sz="1400" dirty="0" smtClean="0"/>
              <a:t>Bahrain is the one of the Persian Gulf’s most diversified economies. Some of it’s industries are:</a:t>
            </a:r>
          </a:p>
          <a:p>
            <a:pPr lvl="1"/>
            <a:r>
              <a:rPr lang="en-US" sz="1400" dirty="0" smtClean="0"/>
              <a:t>Petroleum Processing &amp; Refining</a:t>
            </a:r>
          </a:p>
          <a:p>
            <a:pPr lvl="1"/>
            <a:r>
              <a:rPr lang="en-US" sz="1400" dirty="0" smtClean="0"/>
              <a:t>Aluminum Smelting</a:t>
            </a:r>
          </a:p>
          <a:p>
            <a:pPr lvl="1"/>
            <a:r>
              <a:rPr lang="en-US" sz="1400" dirty="0" smtClean="0"/>
              <a:t>Iron Pelletization</a:t>
            </a:r>
          </a:p>
          <a:p>
            <a:pPr lvl="1"/>
            <a:r>
              <a:rPr lang="en-US" sz="1400" dirty="0" smtClean="0"/>
              <a:t>Islamic &amp; Offshore Banking</a:t>
            </a:r>
          </a:p>
          <a:p>
            <a:pPr lvl="1"/>
            <a:r>
              <a:rPr lang="en-US" sz="1400" dirty="0" smtClean="0"/>
              <a:t>Fertilizers</a:t>
            </a:r>
          </a:p>
          <a:p>
            <a:pPr lvl="1"/>
            <a:r>
              <a:rPr lang="en-US" sz="1400" dirty="0" smtClean="0"/>
              <a:t>Ship Building</a:t>
            </a:r>
          </a:p>
          <a:p>
            <a:pPr lvl="1"/>
            <a:r>
              <a:rPr lang="en-US" sz="1400" dirty="0" smtClean="0"/>
              <a:t>Tourism</a:t>
            </a:r>
          </a:p>
          <a:p>
            <a:r>
              <a:rPr lang="en-US" sz="1400" dirty="0" smtClean="0"/>
              <a:t>So far, it’s major exports are:</a:t>
            </a:r>
          </a:p>
          <a:p>
            <a:pPr lvl="1"/>
            <a:r>
              <a:rPr lang="en-US" sz="1400" dirty="0" smtClean="0"/>
              <a:t>Oil</a:t>
            </a:r>
          </a:p>
          <a:p>
            <a:pPr lvl="1"/>
            <a:r>
              <a:rPr lang="en-US" sz="1400" dirty="0" smtClean="0"/>
              <a:t>Natural Gas</a:t>
            </a:r>
          </a:p>
          <a:p>
            <a:pPr lvl="1"/>
            <a:r>
              <a:rPr lang="en-US" sz="1400" dirty="0" smtClean="0"/>
              <a:t>Fruits and Vegetables</a:t>
            </a:r>
          </a:p>
          <a:p>
            <a:pPr lvl="1"/>
            <a:r>
              <a:rPr lang="en-US" sz="1400" dirty="0" smtClean="0"/>
              <a:t>Finance</a:t>
            </a:r>
          </a:p>
          <a:p>
            <a:pPr lvl="1"/>
            <a:r>
              <a:rPr lang="en-US" sz="1400" dirty="0" smtClean="0"/>
              <a:t>Construction</a:t>
            </a:r>
          </a:p>
          <a:p>
            <a:pPr lvl="1"/>
            <a:r>
              <a:rPr lang="en-US" sz="1400" dirty="0" smtClean="0"/>
              <a:t>Aluminum</a:t>
            </a:r>
          </a:p>
        </p:txBody>
      </p:sp>
      <p:pic>
        <p:nvPicPr>
          <p:cNvPr id="4098" name="Picture 2" descr="http://geographyexplorer.com/yahoo_site_admin/assets/images/bahraini-dinar.206144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733800"/>
            <a:ext cx="4762500" cy="2409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Bahraini Women conservatively  wear a </a:t>
            </a:r>
            <a:r>
              <a:rPr lang="en-US" sz="1400" i="1" dirty="0" smtClean="0"/>
              <a:t>daffah</a:t>
            </a:r>
            <a:r>
              <a:rPr lang="en-US" sz="1400" dirty="0" smtClean="0"/>
              <a:t> a long, loose-fitting black gown. The Men </a:t>
            </a:r>
            <a:r>
              <a:rPr lang="en-US" sz="1600" dirty="0" smtClean="0"/>
              <a:t>traditionally wear a </a:t>
            </a:r>
            <a:r>
              <a:rPr lang="en-US" sz="1600" i="1" dirty="0" smtClean="0"/>
              <a:t>Thobe</a:t>
            </a:r>
            <a:r>
              <a:rPr lang="en-US" sz="1600" dirty="0" smtClean="0"/>
              <a:t> a loose, long-sleeved, ankle-length garment. The</a:t>
            </a:r>
            <a:r>
              <a:rPr lang="en-US" sz="1600" i="1" dirty="0" smtClean="0"/>
              <a:t> Thobe</a:t>
            </a:r>
            <a:r>
              <a:rPr lang="en-US" sz="1600" dirty="0" smtClean="0"/>
              <a:t> also includes a </a:t>
            </a:r>
            <a:r>
              <a:rPr lang="en-US" sz="1600" i="1" dirty="0" smtClean="0"/>
              <a:t>Ghutra</a:t>
            </a:r>
            <a:r>
              <a:rPr lang="en-US" sz="1600" dirty="0" smtClean="0"/>
              <a:t> a square scarf made of cotton, </a:t>
            </a:r>
            <a:r>
              <a:rPr lang="en-US" sz="1600" i="1" dirty="0" smtClean="0"/>
              <a:t>Keffiyeh</a:t>
            </a:r>
            <a:r>
              <a:rPr lang="en-US" sz="1600" dirty="0" smtClean="0"/>
              <a:t> a white knitted cap under the </a:t>
            </a:r>
            <a:r>
              <a:rPr lang="en-US" sz="1600" i="1" dirty="0" smtClean="0"/>
              <a:t>Ghutra</a:t>
            </a:r>
            <a:r>
              <a:rPr lang="en-US" sz="1600" dirty="0" smtClean="0"/>
              <a:t>, and finally a </a:t>
            </a:r>
            <a:r>
              <a:rPr lang="en-US" sz="1600" i="1" dirty="0" smtClean="0"/>
              <a:t>Agal</a:t>
            </a:r>
            <a:r>
              <a:rPr lang="en-US" sz="1600" dirty="0" smtClean="0"/>
              <a:t> a long, thick, black cord worn on top of the </a:t>
            </a:r>
            <a:r>
              <a:rPr lang="en-US" sz="1600" i="1" dirty="0" smtClean="0"/>
              <a:t>Ghutra</a:t>
            </a:r>
            <a:r>
              <a:rPr lang="en-US" sz="1600" dirty="0" smtClean="0"/>
              <a:t> to hold it in place.</a:t>
            </a:r>
          </a:p>
          <a:p>
            <a:r>
              <a:rPr lang="en-US" sz="1600" dirty="0" smtClean="0"/>
              <a:t>Bahrain has much to offer in food. One example is </a:t>
            </a:r>
            <a:r>
              <a:rPr lang="en-US" sz="1600" i="1" dirty="0" smtClean="0"/>
              <a:t>Machboos</a:t>
            </a:r>
            <a:r>
              <a:rPr lang="en-US" sz="1600" dirty="0" smtClean="0"/>
              <a:t>, a dish made with either meat or fish and served with rice. Another dish is Falafels, fried balls of chickpeas served in a bread. One more dish is </a:t>
            </a:r>
            <a:r>
              <a:rPr lang="en-US" sz="1600" i="1" dirty="0" smtClean="0"/>
              <a:t>Shawarma</a:t>
            </a:r>
            <a:r>
              <a:rPr lang="en-US" sz="1600" dirty="0" smtClean="0"/>
              <a:t>, lamb or chicken carved from a rotating spit and wrapped in pita bread.</a:t>
            </a:r>
          </a:p>
          <a:p>
            <a:r>
              <a:rPr lang="en-US" sz="1600" dirty="0" smtClean="0"/>
              <a:t>The official language of Bahrain is Arabic.</a:t>
            </a:r>
          </a:p>
          <a:p>
            <a:r>
              <a:rPr lang="en-US" sz="1600" dirty="0" smtClean="0"/>
              <a:t>Much of the population of Bahrain are Muslims, with the majority being Shia and the minority Sunni.</a:t>
            </a:r>
          </a:p>
          <a:p>
            <a:r>
              <a:rPr lang="en-US" sz="1600" dirty="0" smtClean="0"/>
              <a:t>The Architecture &amp; Style of Bahrain</a:t>
            </a:r>
            <a:r>
              <a:rPr lang="en-US" sz="1600" dirty="0"/>
              <a:t> </a:t>
            </a:r>
            <a:r>
              <a:rPr lang="en-US" sz="1600" dirty="0" smtClean="0"/>
              <a:t>has been traditionally based on Islamic architecture. But with the independence of Bahrain in 1971, </a:t>
            </a:r>
            <a:r>
              <a:rPr lang="en-US" sz="1600" dirty="0" smtClean="0"/>
              <a:t>there </a:t>
            </a:r>
            <a:r>
              <a:rPr lang="en-US" sz="1600" dirty="0" smtClean="0"/>
              <a:t>was an increase to Modern architecture to much of Bahrain’s buildings. Soon after, Post-Modern architecture came by in the 1980’s. </a:t>
            </a:r>
            <a:r>
              <a:rPr lang="en-US" sz="1600" dirty="0" smtClean="0"/>
              <a:t>Then </a:t>
            </a:r>
            <a:r>
              <a:rPr lang="en-US" sz="1600" dirty="0" smtClean="0"/>
              <a:t>with the 90’s, there was interest in Identity Revivalism architecture.</a:t>
            </a:r>
          </a:p>
        </p:txBody>
      </p:sp>
      <p:pic>
        <p:nvPicPr>
          <p:cNvPr id="3074" name="Picture 2" descr="http://www.etoday.ru/uploads/2008/02/02/bahrain_world_trade_ce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52400"/>
            <a:ext cx="2895600" cy="160388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The country has many historical places like:</a:t>
            </a:r>
          </a:p>
          <a:p>
            <a:pPr lvl="1"/>
            <a:r>
              <a:rPr lang="en-US" sz="1600" dirty="0" smtClean="0"/>
              <a:t>Bahrain Fort – A historic fort built and occupied by the Portuguese in the 15oo’s.\</a:t>
            </a:r>
          </a:p>
          <a:p>
            <a:pPr lvl="1"/>
            <a:r>
              <a:rPr lang="en-US" sz="1600" dirty="0" smtClean="0"/>
              <a:t>The Grand Mosque – A large mosque where 7,000 worshippers come everyday.</a:t>
            </a:r>
          </a:p>
          <a:p>
            <a:pPr lvl="1"/>
            <a:r>
              <a:rPr lang="en-US" sz="1600" dirty="0" smtClean="0"/>
              <a:t>Al Jasra – Birthplace of HH the Amir Sheik Isa bin Salman  Al Khlaifah.</a:t>
            </a:r>
          </a:p>
          <a:p>
            <a:pPr lvl="1"/>
            <a:r>
              <a:rPr lang="en-US" sz="1600" dirty="0" smtClean="0"/>
              <a:t>Siyadi House – A mansion once owned by a well known 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-century pearl merchant.</a:t>
            </a:r>
          </a:p>
          <a:p>
            <a:r>
              <a:rPr lang="en-US" sz="1600" dirty="0" smtClean="0"/>
              <a:t>Bahrain  also has many tourist attractions for visitors to see like:</a:t>
            </a:r>
          </a:p>
          <a:p>
            <a:pPr lvl="1"/>
            <a:r>
              <a:rPr lang="en-US" sz="1600" dirty="0" smtClean="0"/>
              <a:t>Arad Fort – An ancient military fort built in the 15oo’s.</a:t>
            </a:r>
          </a:p>
          <a:p>
            <a:pPr lvl="1"/>
            <a:r>
              <a:rPr lang="en-US" sz="1600" dirty="0" smtClean="0"/>
              <a:t>Tree of Life – A lone tree that grows in the desert with an unknown water source.</a:t>
            </a:r>
          </a:p>
          <a:p>
            <a:pPr lvl="1"/>
            <a:r>
              <a:rPr lang="en-US" sz="1600" dirty="0" smtClean="0"/>
              <a:t>Al Jazeer Beach  - A popular hot spot for locals and tourists.</a:t>
            </a:r>
          </a:p>
          <a:p>
            <a:pPr lvl="1"/>
            <a:r>
              <a:rPr lang="en-US" sz="1600" dirty="0" smtClean="0"/>
              <a:t>Isa Town – A  town to a notorious Persian Market</a:t>
            </a:r>
          </a:p>
          <a:p>
            <a:pPr lvl="1"/>
            <a:endParaRPr lang="en-US" sz="1600" dirty="0"/>
          </a:p>
        </p:txBody>
      </p:sp>
      <p:pic>
        <p:nvPicPr>
          <p:cNvPr id="2050" name="Picture 2" descr="http://www.muharraqhotels.com/uploads/tx_templavoila/siyadi-house-bahrain-museums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105400"/>
            <a:ext cx="2160270" cy="1600200"/>
          </a:xfrm>
          <a:prstGeom prst="rect">
            <a:avLst/>
          </a:prstGeom>
          <a:noFill/>
        </p:spPr>
      </p:pic>
      <p:pic>
        <p:nvPicPr>
          <p:cNvPr id="2052" name="Picture 4" descr="http://www.rhinocarhire.com/getfile/1d786648-025c-48a7-a95e-bb80778046b1/Bahrain-Grand-Mosque-jpg.asp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52400"/>
            <a:ext cx="2931160" cy="1960022"/>
          </a:xfrm>
          <a:prstGeom prst="rect">
            <a:avLst/>
          </a:prstGeom>
          <a:noFill/>
        </p:spPr>
      </p:pic>
      <p:pic>
        <p:nvPicPr>
          <p:cNvPr id="2054" name="Picture 6" descr="http://images.travelpod.com/users/burgaska/dubai-2005.1117794540.dsc022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876800"/>
            <a:ext cx="2667000" cy="1779616"/>
          </a:xfrm>
          <a:prstGeom prst="rect">
            <a:avLst/>
          </a:prstGeom>
          <a:noFill/>
        </p:spPr>
      </p:pic>
      <p:pic>
        <p:nvPicPr>
          <p:cNvPr id="2056" name="Picture 8" descr="http://cdn.wn.com/ph/img/e3/e4/6a4894c3d9d582d4bc05c999bc97-gran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5010150"/>
            <a:ext cx="2590800" cy="16954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137</TotalTime>
  <Words>802</Words>
  <Application>Microsoft Office PowerPoint</Application>
  <PresentationFormat>On-screen Show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Bahrain: A Land like no other</vt:lpstr>
      <vt:lpstr>The Land</vt:lpstr>
      <vt:lpstr>The Land continued . . .</vt:lpstr>
      <vt:lpstr>Climate/Vegetation</vt:lpstr>
      <vt:lpstr>Government</vt:lpstr>
      <vt:lpstr>History and Current Events</vt:lpstr>
      <vt:lpstr>Economy</vt:lpstr>
      <vt:lpstr>Culture</vt:lpstr>
      <vt:lpstr>Places to visit</vt:lpstr>
      <vt:lpstr>Citations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Bahrain: A Land like no other</dc:title>
  <dc:creator>glennrmuir</dc:creator>
  <cp:lastModifiedBy>glennrmuir</cp:lastModifiedBy>
  <cp:revision>25</cp:revision>
  <dcterms:created xsi:type="dcterms:W3CDTF">2010-03-17T16:18:48Z</dcterms:created>
  <dcterms:modified xsi:type="dcterms:W3CDTF">2010-03-22T16:28:01Z</dcterms:modified>
</cp:coreProperties>
</file>